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2"/>
  </p:notesMasterIdLst>
  <p:sldIdLst>
    <p:sldId id="256" r:id="rId2"/>
    <p:sldId id="257" r:id="rId3"/>
    <p:sldId id="266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8" autoAdjust="0"/>
    <p:restoredTop sz="93026" autoAdjust="0"/>
  </p:normalViewPr>
  <p:slideViewPr>
    <p:cSldViewPr snapToGrid="0">
      <p:cViewPr>
        <p:scale>
          <a:sx n="75" d="100"/>
          <a:sy n="75" d="100"/>
        </p:scale>
        <p:origin x="150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8B28F-4782-465C-AEC9-595DE88431E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DF4F3-EF28-466B-8DB0-728C5D05F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8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the quadrilateral is – Say full name for end members – CPX and OPX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enough compositional variance to be considered polymict.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DF4F3-EF28-466B-8DB0-728C5D05F1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7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Preservation of large (~250 </a:t>
            </a:r>
            <a:r>
              <a:rPr lang="el-GR" dirty="0"/>
              <a:t>μ</a:t>
            </a:r>
            <a:r>
              <a:rPr lang="en-US" dirty="0"/>
              <a:t>m) silica grain with core of high-pressure polymorph coesite (a)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Brighter domains of high-pressure recrystallization (b)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Recrystallized plagioclase surrounded by shock melt (c)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Twinned feldspar in basalt (</a:t>
            </a:r>
            <a:r>
              <a:rPr lang="en-US" dirty="0" err="1"/>
              <a:t>d,e,f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DF4F3-EF28-466B-8DB0-728C5D05F1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Tom and </a:t>
            </a:r>
            <a:r>
              <a:rPr lang="en-US" dirty="0" err="1"/>
              <a:t>Crystyl</a:t>
            </a:r>
            <a:r>
              <a:rPr lang="en-US" dirty="0"/>
              <a:t> for helping</a:t>
            </a:r>
          </a:p>
          <a:p>
            <a:r>
              <a:rPr lang="en-US" dirty="0"/>
              <a:t>Tony for the sample</a:t>
            </a:r>
          </a:p>
          <a:p>
            <a:r>
              <a:rPr lang="en-US" dirty="0"/>
              <a:t>Funded by space grant and NASA grant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DF4F3-EF28-466B-8DB0-728C5D05F1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CB6E-411A-4BE6-A33D-0DC7DEDEF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782E8-9957-4F06-8975-77B3C14FF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6F112-F260-44B4-A7AE-EDD309FF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6B1F-FF16-42EE-912C-50A65F6F46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44540-9899-4BC7-9285-B3CA1FD8B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85F96-28F2-4C3F-98D8-687693E6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CA5F-DE06-482D-9C50-382B880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0B6B-E99B-4A92-A213-5E63F434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CC003-3DC3-44C7-B91E-5A53662A4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2AAB4-82E8-45DF-A11A-1E8A3040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6B1F-FF16-42EE-912C-50A65F6F46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7EF1-BBAA-41DC-9F82-0004A26F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39F5-87C3-4AAC-82BF-3DEF0FC3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CA5F-DE06-482D-9C50-382B880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ABACB-284B-4148-B5D9-29AF3733B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07307-56AB-4E76-AE11-A78258148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ABD5D-CD40-415D-B882-7EFB9A7A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6B1F-FF16-42EE-912C-50A65F6F46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8DA98-05AA-4704-A915-D12B37A6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36CBB-6A81-4EFE-9DAB-90298455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CA5F-DE06-482D-9C50-382B880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1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8A98-2A95-458E-B060-8CC3663A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B711-1E21-44E2-B298-3989A330F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18FE9-AD5A-4F83-A40D-56F58F92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6B1F-FF16-42EE-912C-50A65F6F46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466FC-02DD-4F63-AC4B-7BD90E0C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E486D-6EF1-42BF-B2DA-CAD30C42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CA5F-DE06-482D-9C50-382B880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5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BA62-ADB1-44CF-9982-FC721D0C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BCB2D-BC5D-4AD6-A144-37D6A8531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118BF-95BD-40F5-9ECA-1BA9C6F6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6B1F-FF16-42EE-912C-50A65F6F46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E4391-20C1-482D-BA5C-77B065F5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E2E5E-1D96-4408-BAF9-EF50F87C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CA5F-DE06-482D-9C50-382B880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0EF7-2378-4062-9235-82B39C12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865ED-C5A8-4341-AF80-86DDC510E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F9352-10F0-41C5-9B5B-4FD983FE1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0D9E-4AB3-4DD0-BE1E-DBE813B6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6B1F-FF16-42EE-912C-50A65F6F46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30770-52FC-458E-B09B-911F87EF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0EF77-28BC-45DF-B873-66FDCB01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CA5F-DE06-482D-9C50-382B880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3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64C1-1858-4C22-886B-36EECFC9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326F9-0BB1-4F70-9745-9FCA48473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D8FE3-CDCA-4578-85E9-78378123D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B3966-F8CA-4EA1-9875-492BA1DEC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43849-901D-4DE9-9106-B62551EBB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506D3-F756-49A0-81DE-C0E5EF39B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6B1F-FF16-42EE-912C-50A65F6F46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797637-DFC6-4436-8661-504481BC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1D303-D3B5-44DE-8856-B0E9D3CE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CA5F-DE06-482D-9C50-382B880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3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5A58-0179-4E1F-9F85-BF564786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88B1D-9A35-40E9-A65B-201444CB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6B1F-FF16-42EE-912C-50A65F6F46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2911C-7EC5-430F-86F4-B74B73B6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3C5A2-6B74-49B6-AF2B-1113472B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CA5F-DE06-482D-9C50-382B880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0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9B0F5D-F7D4-4FF1-9A3A-A8BDD0E0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6B1F-FF16-42EE-912C-50A65F6F46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D32A5-DB0C-41AF-A65C-EB11D39E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F53AF-BBBA-4B9C-8C92-65E21083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CA5F-DE06-482D-9C50-382B880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1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4885-C91F-4A06-A5D5-E6BBCE9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722B6-2BA3-4AF6-BC69-DD0E5560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4B4A7-7635-4CC9-8E88-803D65EC0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5D7BE-86A4-4EA0-81EB-314E8CD0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6B1F-FF16-42EE-912C-50A65F6F46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EB0DD-7E35-49A3-A625-A32958FF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D3DD3-7B2E-416B-84C9-823312C2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CA5F-DE06-482D-9C50-382B880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6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FA59E-A2AA-4973-BFE6-DB46BD49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67E4B9-AFC1-4A99-A56E-CA2B66227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640E9-62FE-42F0-AEDB-FF1C31D4A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FF248-31D9-4D6E-B7F9-E11C52B6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6B1F-FF16-42EE-912C-50A65F6F46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99457-2848-40F1-ACE8-716033C4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E2F09-0F33-4B42-B26B-6A8991F5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CA5F-DE06-482D-9C50-382B880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4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E1817-9725-4AFF-A280-173AB008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64593-D73D-440E-BE01-D8AE445B0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18DDA-D7EB-4761-9FCC-1D7D19C47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A6B1F-FF16-42EE-912C-50A65F6F46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2F1A1-90CA-4700-A74F-877795D44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211E3-40EB-41E3-ADD3-580AAB188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ECA5F-DE06-482D-9C50-382B880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g"/><Relationship Id="rId7" Type="http://schemas.microsoft.com/office/2007/relationships/hdphoto" Target="../media/hdphoto3.wdp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jpg"/><Relationship Id="rId5" Type="http://schemas.microsoft.com/office/2007/relationships/hdphoto" Target="../media/hdphoto2.wdp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10241-233D-4802-A9CB-18E05ACAB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39378"/>
            <a:ext cx="3220719" cy="101862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9E6DA9C-4894-446C-A3F3-98D478F0D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70" y="489018"/>
            <a:ext cx="8868857" cy="2387600"/>
          </a:xfrm>
        </p:spPr>
        <p:txBody>
          <a:bodyPr>
            <a:normAutofit/>
          </a:bodyPr>
          <a:lstStyle/>
          <a:p>
            <a:r>
              <a:rPr lang="en-US" sz="4400" dirty="0"/>
              <a:t>Shock Effects and Mineral Assemblages in the Genomict Eucrite Northwest Africa 8677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B3F1C0-C0FF-47AD-BAB9-DC25BB041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1784" y="3530117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Madeline Marquardt</a:t>
            </a:r>
          </a:p>
          <a:p>
            <a:r>
              <a:rPr lang="en-US" sz="2200" dirty="0"/>
              <a:t>Arizona State University</a:t>
            </a:r>
          </a:p>
          <a:p>
            <a:r>
              <a:rPr lang="en-US" sz="2200" dirty="0"/>
              <a:t>Arizona Space Grant Symposium</a:t>
            </a:r>
          </a:p>
          <a:p>
            <a:r>
              <a:rPr lang="en-US" sz="2200" dirty="0"/>
              <a:t>Tempe, AZ</a:t>
            </a:r>
          </a:p>
          <a:p>
            <a:r>
              <a:rPr lang="en-US" sz="2200" dirty="0"/>
              <a:t>Mentor: Tom Sharp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BEB53-6FFE-423E-AFEE-D6434C713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23" y="5805562"/>
            <a:ext cx="1021784" cy="105243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85597F-84CC-4350-922C-36B94E1AA2DA}"/>
              </a:ext>
            </a:extLst>
          </p:cNvPr>
          <p:cNvCxnSpPr/>
          <p:nvPr/>
        </p:nvCxnSpPr>
        <p:spPr>
          <a:xfrm>
            <a:off x="329878" y="3173855"/>
            <a:ext cx="848424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3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C400-11E9-4E74-8C9E-29296748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409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4288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1434E1-0F23-44A4-8B9E-E09007C3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30" y="-97812"/>
            <a:ext cx="8383726" cy="15180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Howardite-Eucrite-Diogenites (HEDs)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251C1F-9238-4C14-9B7C-9C8A68327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33" y="1257568"/>
            <a:ext cx="8666731" cy="2893005"/>
          </a:xfrm>
        </p:spPr>
        <p:txBody>
          <a:bodyPr>
            <a:normAutofit/>
          </a:bodyPr>
          <a:lstStyle/>
          <a:p>
            <a:r>
              <a:rPr lang="en-US" sz="2000" dirty="0"/>
              <a:t>Largest group of achondritic meteorites thought to originate from the differentiated asteroid Vesta</a:t>
            </a:r>
          </a:p>
          <a:p>
            <a:endParaRPr lang="en-US" sz="2000" dirty="0"/>
          </a:p>
          <a:p>
            <a:r>
              <a:rPr lang="en-US" sz="2000" dirty="0"/>
              <a:t>These meteorites record the geologic and impact history of the parent body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Howardites are a mix of eucrites and diogenites – demonstrating the active regolith gardening occurring on the surface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A9B93F-588A-4A54-8022-C7FAA7207265}"/>
              </a:ext>
            </a:extLst>
          </p:cNvPr>
          <p:cNvGrpSpPr/>
          <p:nvPr/>
        </p:nvGrpSpPr>
        <p:grpSpPr>
          <a:xfrm>
            <a:off x="5191378" y="3601098"/>
            <a:ext cx="2867956" cy="3284227"/>
            <a:chOff x="7339160" y="2779216"/>
            <a:chExt cx="3625925" cy="42550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B95944-7739-46A1-AF59-061F7AF1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01" y="2779216"/>
              <a:ext cx="3298784" cy="392134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C1FEB8-4FC6-4387-8695-394AC69F01D7}"/>
                </a:ext>
              </a:extLst>
            </p:cNvPr>
            <p:cNvSpPr txBox="1"/>
            <p:nvPr/>
          </p:nvSpPr>
          <p:spPr>
            <a:xfrm>
              <a:off x="7339160" y="6635506"/>
              <a:ext cx="2662829" cy="39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/>
                <a:t>Mittlefehldt</a:t>
              </a:r>
              <a:r>
                <a:rPr lang="en-US" sz="1400" i="1" dirty="0"/>
                <a:t> 2015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249D7B-7925-4252-A71B-8082B2B77055}"/>
              </a:ext>
            </a:extLst>
          </p:cNvPr>
          <p:cNvGrpSpPr/>
          <p:nvPr/>
        </p:nvGrpSpPr>
        <p:grpSpPr>
          <a:xfrm>
            <a:off x="147390" y="3919714"/>
            <a:ext cx="5535044" cy="2796394"/>
            <a:chOff x="7284101" y="126573"/>
            <a:chExt cx="5675366" cy="27367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2BF7348-56AD-4A97-962C-42FA4512B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101" y="126573"/>
              <a:ext cx="4949263" cy="260169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05C6CF-DC95-43A7-BB56-E12F69364EF2}"/>
                </a:ext>
              </a:extLst>
            </p:cNvPr>
            <p:cNvSpPr txBox="1"/>
            <p:nvPr/>
          </p:nvSpPr>
          <p:spPr>
            <a:xfrm>
              <a:off x="10763720" y="2486801"/>
              <a:ext cx="2195747" cy="37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JPL </a:t>
              </a:r>
              <a:r>
                <a:rPr lang="en-US" sz="1400" i="1" dirty="0" err="1"/>
                <a:t>Photojournal</a:t>
              </a:r>
              <a:endParaRPr lang="en-US" sz="1400" i="1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7E88B91-4ECD-4059-9A91-7184789F5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20" y="5861537"/>
            <a:ext cx="829680" cy="85457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C5A3A6-3224-4812-A127-426589ABF284}"/>
              </a:ext>
            </a:extLst>
          </p:cNvPr>
          <p:cNvCxnSpPr/>
          <p:nvPr/>
        </p:nvCxnSpPr>
        <p:spPr>
          <a:xfrm>
            <a:off x="329878" y="1131695"/>
            <a:ext cx="848424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79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9000" contrast="4000"/>
                    </a14:imgEffect>
                  </a14:imgLayer>
                </a14:imgProps>
              </a:ext>
            </a:extLst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2252-402C-40C4-82E4-76C053B1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8255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7D493-0ED1-40E2-BD30-A9510490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144905"/>
            <a:ext cx="8656320" cy="56948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The surface of Vesta is highly impacted, yet it is still one of the only intact, differentiated asteroids.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Eucrites are analogous to terrestrial basalts.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HEDs record early solar system impact history between 3.4-4.1 Ga and 4.48 Ga.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3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CE05A-2C49-4B0C-A65E-E85B8CC9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Northwest Africa (NWA) 8677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B89E4-7F09-4B4A-9E1E-150C652AD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748" y="1677380"/>
            <a:ext cx="3854370" cy="511722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sz="2000" dirty="0"/>
              <a:t>NWA 8677 is a genomict eucrite with 3 lithologies that are texturally different, but compositionally similar</a:t>
            </a: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sz="2000" dirty="0"/>
              <a:t>Abundant shock melt veins and pockets as well as interstitial shock melt between breccia</a:t>
            </a: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sz="2000" dirty="0"/>
              <a:t>Determine the impact history of NWA 8677 through a petrographic analysis and determining the shock stage experienced by different lithologies.</a:t>
            </a:r>
          </a:p>
          <a:p>
            <a:pPr marL="57150" defTabSz="914400"/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6929B3-2D71-4C0F-BB8B-8C8D96A0E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r="10639" b="-2"/>
          <a:stretch/>
        </p:blipFill>
        <p:spPr>
          <a:xfrm>
            <a:off x="4095124" y="1677380"/>
            <a:ext cx="4674870" cy="427268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D2439B-7889-4EBF-A37F-A4E961116D23}"/>
              </a:ext>
            </a:extLst>
          </p:cNvPr>
          <p:cNvCxnSpPr/>
          <p:nvPr/>
        </p:nvCxnSpPr>
        <p:spPr>
          <a:xfrm>
            <a:off x="329878" y="1192655"/>
            <a:ext cx="848424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92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100330-DC7A-4741-80A5-8CED67D3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0601" y="29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Petrography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04EC14-BBA9-46E4-BB76-9A75C7A21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t="18841" r="7448" b="6017"/>
          <a:stretch/>
        </p:blipFill>
        <p:spPr>
          <a:xfrm>
            <a:off x="4880851" y="3990110"/>
            <a:ext cx="4243712" cy="208860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590A1F-4B9C-49DB-9975-E3EBF2CA84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38386" r="31580" b="12118"/>
          <a:stretch/>
        </p:blipFill>
        <p:spPr>
          <a:xfrm>
            <a:off x="220809" y="3764607"/>
            <a:ext cx="4635470" cy="23141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C6C4BD-8AA7-4F0F-8747-F8096E56BAA4}"/>
              </a:ext>
            </a:extLst>
          </p:cNvPr>
          <p:cNvSpPr txBox="1"/>
          <p:nvPr/>
        </p:nvSpPr>
        <p:spPr>
          <a:xfrm>
            <a:off x="185145" y="2222759"/>
            <a:ext cx="445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Enstatite compositions are tightly clustered in basalt (En</a:t>
            </a:r>
            <a:r>
              <a:rPr lang="en-US" baseline="-25000" dirty="0"/>
              <a:t>34-36</a:t>
            </a:r>
            <a:r>
              <a:rPr lang="en-US" dirty="0"/>
              <a:t>), broader range in gabbro and breccia (En</a:t>
            </a:r>
            <a:r>
              <a:rPr lang="en-US" baseline="-25000" dirty="0"/>
              <a:t>31-42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AAF7A1-51FE-4073-A465-88C5929948CF}"/>
              </a:ext>
            </a:extLst>
          </p:cNvPr>
          <p:cNvSpPr txBox="1"/>
          <p:nvPr/>
        </p:nvSpPr>
        <p:spPr>
          <a:xfrm>
            <a:off x="4924860" y="2130425"/>
            <a:ext cx="4243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 range of plagioclase for eucrites is An</a:t>
            </a:r>
            <a:r>
              <a:rPr lang="en-US" baseline="-25000" dirty="0"/>
              <a:t>84-93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Atypical abundance in K</a:t>
            </a:r>
            <a:r>
              <a:rPr lang="en-US" baseline="-25000" dirty="0"/>
              <a:t>2</a:t>
            </a:r>
            <a:r>
              <a:rPr lang="en-US" dirty="0"/>
              <a:t>O – normally ≤0.2 </a:t>
            </a:r>
            <a:r>
              <a:rPr lang="en-US" dirty="0" err="1"/>
              <a:t>wt</a:t>
            </a:r>
            <a:r>
              <a:rPr lang="en-US" dirty="0"/>
              <a:t>% - here K</a:t>
            </a:r>
            <a:r>
              <a:rPr lang="en-US" baseline="-25000" dirty="0"/>
              <a:t>2</a:t>
            </a:r>
            <a:r>
              <a:rPr lang="en-US" dirty="0"/>
              <a:t>O ranges from 0.3 – 0.8 </a:t>
            </a:r>
            <a:r>
              <a:rPr lang="en-US" dirty="0" err="1"/>
              <a:t>wt</a:t>
            </a:r>
            <a:r>
              <a:rPr lang="en-US" dirty="0"/>
              <a:t>%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718F7A-5B4D-41ED-AB63-C6930977F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670" y="6127832"/>
            <a:ext cx="708901" cy="73016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E2EF50-2D4F-43F6-A2D6-BAAFEA09E52E}"/>
              </a:ext>
            </a:extLst>
          </p:cNvPr>
          <p:cNvCxnSpPr/>
          <p:nvPr/>
        </p:nvCxnSpPr>
        <p:spPr>
          <a:xfrm>
            <a:off x="329878" y="1204229"/>
            <a:ext cx="848424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AF60AE1-12DC-4EFF-98BA-1C7DCBF7A00B}"/>
              </a:ext>
            </a:extLst>
          </p:cNvPr>
          <p:cNvSpPr txBox="1"/>
          <p:nvPr/>
        </p:nvSpPr>
        <p:spPr>
          <a:xfrm>
            <a:off x="741526" y="1511907"/>
            <a:ext cx="333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Pyroxene Quadrilateral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FFC33-DC1A-4466-A3A6-B32F2093EC04}"/>
              </a:ext>
            </a:extLst>
          </p:cNvPr>
          <p:cNvSpPr txBox="1"/>
          <p:nvPr/>
        </p:nvSpPr>
        <p:spPr>
          <a:xfrm>
            <a:off x="5287723" y="1532040"/>
            <a:ext cx="333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Plagioclase Ternary</a:t>
            </a:r>
          </a:p>
        </p:txBody>
      </p:sp>
    </p:spTree>
    <p:extLst>
      <p:ext uri="{BB962C8B-B14F-4D97-AF65-F5344CB8AC3E}">
        <p14:creationId xmlns:p14="http://schemas.microsoft.com/office/powerpoint/2010/main" val="137138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5C60-39A7-4ECD-A7AA-F034277B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178" y="275086"/>
            <a:ext cx="6465287" cy="10783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Shock Effects </a:t>
            </a:r>
            <a:br>
              <a:rPr lang="en-US" sz="44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Content Placeholder 4" descr="A picture containing outdoor, people, beach&#10;&#10;Description generated with high confidence">
            <a:extLst>
              <a:ext uri="{FF2B5EF4-FFF2-40B4-BE49-F238E27FC236}">
                <a16:creationId xmlns:a16="http://schemas.microsoft.com/office/drawing/2014/main" id="{170A2FB8-FBA1-426A-89A0-538039563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90"/>
          <a:stretch/>
        </p:blipFill>
        <p:spPr>
          <a:xfrm>
            <a:off x="489336" y="4603207"/>
            <a:ext cx="2726727" cy="19879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8801A1-A926-46D1-8FA1-F36FAA4BED06}"/>
              </a:ext>
            </a:extLst>
          </p:cNvPr>
          <p:cNvSpPr txBox="1"/>
          <p:nvPr/>
        </p:nvSpPr>
        <p:spPr>
          <a:xfrm>
            <a:off x="147174" y="1000184"/>
            <a:ext cx="949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shock effects are preserved in gabbro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High-pressure polymorph of silica and recrystallized plagioclase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Weakly shocked basalt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Retain crystalline plagioclase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EC0F95-ACC2-49D4-B383-39179C86DC16}"/>
              </a:ext>
            </a:extLst>
          </p:cNvPr>
          <p:cNvGrpSpPr/>
          <p:nvPr/>
        </p:nvGrpSpPr>
        <p:grpSpPr>
          <a:xfrm>
            <a:off x="489336" y="2353120"/>
            <a:ext cx="8165325" cy="2151759"/>
            <a:chOff x="359171" y="-240045"/>
            <a:chExt cx="10890178" cy="3040542"/>
          </a:xfrm>
        </p:grpSpPr>
        <p:pic>
          <p:nvPicPr>
            <p:cNvPr id="9" name="Picture 8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49115A00-EC74-4A0A-AAEE-364481799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4000"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" b="2790"/>
            <a:stretch/>
          </p:blipFill>
          <p:spPr>
            <a:xfrm>
              <a:off x="359171" y="-122197"/>
              <a:ext cx="3636665" cy="2922694"/>
            </a:xfrm>
            <a:prstGeom prst="rect">
              <a:avLst/>
            </a:prstGeom>
          </p:spPr>
        </p:pic>
        <p:pic>
          <p:nvPicPr>
            <p:cNvPr id="11" name="Picture 10" descr="A picture containing nature&#10;&#10;Description generated with very high confidence">
              <a:extLst>
                <a:ext uri="{FF2B5EF4-FFF2-40B4-BE49-F238E27FC236}">
                  <a16:creationId xmlns:a16="http://schemas.microsoft.com/office/drawing/2014/main" id="{4BF3BEF2-FCC7-4B59-85F8-7BE27786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4000" contras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93" b="3"/>
            <a:stretch/>
          </p:blipFill>
          <p:spPr>
            <a:xfrm>
              <a:off x="7746680" y="-122198"/>
              <a:ext cx="3502667" cy="290115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BDAC5F-5043-4B9C-AB4F-41AC43C1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4000"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" r="-1" b="2618"/>
            <a:stretch/>
          </p:blipFill>
          <p:spPr>
            <a:xfrm>
              <a:off x="4119924" y="-122197"/>
              <a:ext cx="3502666" cy="290115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9CF3DE-DFF4-466F-B1A4-95C64F466585}"/>
                </a:ext>
              </a:extLst>
            </p:cNvPr>
            <p:cNvSpPr txBox="1"/>
            <p:nvPr/>
          </p:nvSpPr>
          <p:spPr>
            <a:xfrm>
              <a:off x="3440251" y="-240044"/>
              <a:ext cx="555585" cy="74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4A34C7-DFAB-465C-ABF0-0807012E484A}"/>
                </a:ext>
              </a:extLst>
            </p:cNvPr>
            <p:cNvSpPr txBox="1"/>
            <p:nvPr/>
          </p:nvSpPr>
          <p:spPr>
            <a:xfrm>
              <a:off x="7026102" y="-240044"/>
              <a:ext cx="555585" cy="74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3284DE-C3FC-4EA0-AC0B-B3647EDB4D07}"/>
                </a:ext>
              </a:extLst>
            </p:cNvPr>
            <p:cNvSpPr txBox="1"/>
            <p:nvPr/>
          </p:nvSpPr>
          <p:spPr>
            <a:xfrm>
              <a:off x="10693764" y="-240045"/>
              <a:ext cx="555585" cy="74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BF390EB-A6BB-4B12-BB45-AE1CCFE9D2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561" y="62403"/>
            <a:ext cx="596153" cy="614038"/>
          </a:xfrm>
          <a:prstGeom prst="rect">
            <a:avLst/>
          </a:prstGeom>
        </p:spPr>
      </p:pic>
      <p:pic>
        <p:nvPicPr>
          <p:cNvPr id="24" name="Picture 23" descr="A close up of a tree&#10;&#10;Description generated with high confidence">
            <a:extLst>
              <a:ext uri="{FF2B5EF4-FFF2-40B4-BE49-F238E27FC236}">
                <a16:creationId xmlns:a16="http://schemas.microsoft.com/office/drawing/2014/main" id="{833DD2D4-D908-4140-97B8-E2DCCD938B7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>
          <a:xfrm>
            <a:off x="3298776" y="4603207"/>
            <a:ext cx="2629159" cy="1987952"/>
          </a:xfrm>
          <a:prstGeom prst="rect">
            <a:avLst/>
          </a:prstGeom>
        </p:spPr>
      </p:pic>
      <p:pic>
        <p:nvPicPr>
          <p:cNvPr id="35" name="Picture 34" descr="A picture containing tree, outdoor&#10;&#10;Description generated with very high confidence">
            <a:extLst>
              <a:ext uri="{FF2B5EF4-FFF2-40B4-BE49-F238E27FC236}">
                <a16:creationId xmlns:a16="http://schemas.microsoft.com/office/drawing/2014/main" id="{708F3BDE-0214-4420-AFFE-2D5570B25EE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3" b="3"/>
          <a:stretch/>
        </p:blipFill>
        <p:spPr>
          <a:xfrm>
            <a:off x="6028402" y="4603207"/>
            <a:ext cx="2626258" cy="198795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212D9F3-5B7E-47A1-A199-85C545211493}"/>
              </a:ext>
            </a:extLst>
          </p:cNvPr>
          <p:cNvSpPr txBox="1"/>
          <p:nvPr/>
        </p:nvSpPr>
        <p:spPr>
          <a:xfrm>
            <a:off x="2667232" y="4630565"/>
            <a:ext cx="71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237365-CC0F-4D49-A877-ED37A0E1AFD4}"/>
              </a:ext>
            </a:extLst>
          </p:cNvPr>
          <p:cNvSpPr txBox="1"/>
          <p:nvPr/>
        </p:nvSpPr>
        <p:spPr>
          <a:xfrm>
            <a:off x="5468980" y="4569759"/>
            <a:ext cx="71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2BF78-0315-4B5E-AEBD-0572E655EA75}"/>
              </a:ext>
            </a:extLst>
          </p:cNvPr>
          <p:cNvSpPr txBox="1"/>
          <p:nvPr/>
        </p:nvSpPr>
        <p:spPr>
          <a:xfrm>
            <a:off x="8275840" y="4588278"/>
            <a:ext cx="71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6DBDBC-D16B-4A37-A76F-BFB24647AA47}"/>
              </a:ext>
            </a:extLst>
          </p:cNvPr>
          <p:cNvCxnSpPr/>
          <p:nvPr/>
        </p:nvCxnSpPr>
        <p:spPr>
          <a:xfrm>
            <a:off x="380110" y="851343"/>
            <a:ext cx="848424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75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map&#10;&#10;Description generated with high confidence">
            <a:extLst>
              <a:ext uri="{FF2B5EF4-FFF2-40B4-BE49-F238E27FC236}">
                <a16:creationId xmlns:a16="http://schemas.microsoft.com/office/drawing/2014/main" id="{480DEEF5-50B4-41DC-AB88-2027E67A1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9" b="23142"/>
          <a:stretch/>
        </p:blipFill>
        <p:spPr>
          <a:xfrm>
            <a:off x="4792575" y="3824530"/>
            <a:ext cx="4108356" cy="19738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3617E6-E48D-4C8C-AB32-6C6721AC6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8" y="3385797"/>
            <a:ext cx="4419262" cy="33144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3737D0E-92AD-4553-B5CF-9D871438EE7A}"/>
              </a:ext>
            </a:extLst>
          </p:cNvPr>
          <p:cNvSpPr txBox="1"/>
          <p:nvPr/>
        </p:nvSpPr>
        <p:spPr>
          <a:xfrm>
            <a:off x="152738" y="157756"/>
            <a:ext cx="89912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Shock Melt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shock veins have a low-pressure bearing mineral assemblage of plagioclase and pyroxene (spectrum)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indicates the shock melt crystallized after pressure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 post-shock temperatures back transformed maskelynite, but not coesite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041B583-1280-4DE2-8548-CA7217609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184" y="6123766"/>
            <a:ext cx="712848" cy="734234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9D2C73-0A53-4445-A3CA-7FFE0A6634BF}"/>
              </a:ext>
            </a:extLst>
          </p:cNvPr>
          <p:cNvCxnSpPr/>
          <p:nvPr/>
        </p:nvCxnSpPr>
        <p:spPr>
          <a:xfrm>
            <a:off x="380110" y="851343"/>
            <a:ext cx="848424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26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AD26-257E-461F-9776-8D2556D3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4655" y="-164403"/>
            <a:ext cx="11887200" cy="140053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What Happened?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Possible Explanation – Timeline</a:t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483A1E76-3250-4798-9ABB-9587A7C4C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32846" y="4053673"/>
            <a:ext cx="5175718" cy="260771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869502-D50B-44C2-A176-767D925E0C25}"/>
              </a:ext>
            </a:extLst>
          </p:cNvPr>
          <p:cNvSpPr txBox="1"/>
          <p:nvPr/>
        </p:nvSpPr>
        <p:spPr>
          <a:xfrm>
            <a:off x="2132846" y="6322467"/>
            <a:ext cx="144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Metzler et al. 1995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72F03-936D-4A81-90A6-B65BEF1465EE}"/>
              </a:ext>
            </a:extLst>
          </p:cNvPr>
          <p:cNvSpPr txBox="1"/>
          <p:nvPr/>
        </p:nvSpPr>
        <p:spPr>
          <a:xfrm>
            <a:off x="185651" y="1444391"/>
            <a:ext cx="9070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impact that strongly shocked gabbro and brecciation– evidence in form of high pressure minerals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Mixing of more weakly shocked basalt in the regolith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 impact that generated extensive shock melting and crystallization of shock melt at low 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post-shock temperatures that back transformed maskelynite and partially transform coesite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A4BC21-31D8-49CF-B4BA-44ED791C7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65" y="6035040"/>
            <a:ext cx="787036" cy="8106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C1F1F9-B7D6-4030-BE7E-CEE009E10983}"/>
              </a:ext>
            </a:extLst>
          </p:cNvPr>
          <p:cNvCxnSpPr/>
          <p:nvPr/>
        </p:nvCxnSpPr>
        <p:spPr>
          <a:xfrm>
            <a:off x="329878" y="973263"/>
            <a:ext cx="848424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08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BDA7-5ED6-4ACE-A928-D68C7112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78331-9C41-4190-8DD7-8A9251DC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86" y="1517969"/>
            <a:ext cx="78867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Tom Sharp (Mentor)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Crystyl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Fudge (Graduate student)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Tony Irving (University of Washington)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 of Earth and Space Exploration (ASU)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were acquired within the Eyring Materials Center at ASU.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Funding for this project was provided by NASA/ASU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SpaceGrant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NASA Grant 80NSSC18K0591to Tom Sharp.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EBBED7-4FEA-435C-A6A2-AA785DCAD7D7}"/>
              </a:ext>
            </a:extLst>
          </p:cNvPr>
          <p:cNvCxnSpPr/>
          <p:nvPr/>
        </p:nvCxnSpPr>
        <p:spPr>
          <a:xfrm>
            <a:off x="434686" y="1227263"/>
            <a:ext cx="848424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F52ABAD-F844-429D-B783-B54CFC76C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96" y="5793249"/>
            <a:ext cx="1021784" cy="10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7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6619</TotalTime>
  <Words>510</Words>
  <Application>Microsoft Office PowerPoint</Application>
  <PresentationFormat>On-screen Show (4:3)</PresentationFormat>
  <Paragraphs>78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Shock Effects and Mineral Assemblages in the Genomict Eucrite Northwest Africa 8677</vt:lpstr>
      <vt:lpstr>Howardite-Eucrite-Diogenites (HEDs)</vt:lpstr>
      <vt:lpstr>Motivation</vt:lpstr>
      <vt:lpstr>Northwest Africa (NWA) 8677</vt:lpstr>
      <vt:lpstr>Petrography</vt:lpstr>
      <vt:lpstr>Shock Effects  </vt:lpstr>
      <vt:lpstr>PowerPoint Presentation</vt:lpstr>
      <vt:lpstr>What Happened?   Possible Explanation – Timeline </vt:lpstr>
      <vt:lpstr>Acknowledgements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 Effects and Mineral Assemblages in the Genomict Eucrite Northwest Africa 8677</dc:title>
  <dc:creator>Maddie Marquardt</dc:creator>
  <cp:lastModifiedBy>Maddie Marquardt</cp:lastModifiedBy>
  <cp:revision>21</cp:revision>
  <dcterms:created xsi:type="dcterms:W3CDTF">2019-03-28T04:48:09Z</dcterms:created>
  <dcterms:modified xsi:type="dcterms:W3CDTF">2019-04-02T00:02:19Z</dcterms:modified>
</cp:coreProperties>
</file>